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7" r:id="rId2"/>
    <p:sldId id="674" r:id="rId3"/>
    <p:sldId id="688" r:id="rId4"/>
    <p:sldId id="687" r:id="rId5"/>
    <p:sldId id="689" r:id="rId6"/>
    <p:sldId id="678" r:id="rId7"/>
    <p:sldId id="692" r:id="rId8"/>
    <p:sldId id="676" r:id="rId9"/>
    <p:sldId id="691" r:id="rId10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33CCFF"/>
    <a:srgbClr val="FFCC66"/>
    <a:srgbClr val="FF7C80"/>
    <a:srgbClr val="003860"/>
    <a:srgbClr val="66FF33"/>
    <a:srgbClr val="6600CC"/>
    <a:srgbClr val="FFFFFF"/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4368" autoAdjust="0"/>
  </p:normalViewPr>
  <p:slideViewPr>
    <p:cSldViewPr>
      <p:cViewPr>
        <p:scale>
          <a:sx n="122" d="100"/>
          <a:sy n="122" d="100"/>
        </p:scale>
        <p:origin x="-1590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86843832020997"/>
          <c:y val="5.2140748031496063E-2"/>
          <c:w val="0.59111056430446196"/>
          <c:h val="0.878817421259842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Принудительные работы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151</c:v>
                </c:pt>
                <c:pt idx="2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BB-4EB4-8A76-B5C712833F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Подано ходатайств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</c:v>
                </c:pt>
                <c:pt idx="1">
                  <c:v>323</c:v>
                </c:pt>
                <c:pt idx="2">
                  <c:v>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BB-4EB4-8A76-B5C712833F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Лишение свободы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2"/>
            <c:spPr>
              <a:solidFill>
                <a:srgbClr val="996633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FBB-4EB4-8A76-B5C712833F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1623</c:v>
                </c:pt>
                <c:pt idx="1">
                  <c:v>1562</c:v>
                </c:pt>
                <c:pt idx="2">
                  <c:v>1321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BB-4EB4-8A76-B5C712833F39}"/>
            </c:ext>
          </c:extLst>
        </c:ser>
        <c:dLbls>
          <c:showVal val="1"/>
        </c:dLbls>
        <c:shape val="box"/>
        <c:axId val="132447232"/>
        <c:axId val="103838464"/>
        <c:axId val="103885440"/>
      </c:bar3DChart>
      <c:catAx>
        <c:axId val="132447232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38464"/>
        <c:crosses val="autoZero"/>
        <c:auto val="1"/>
        <c:lblAlgn val="ctr"/>
        <c:lblOffset val="100"/>
      </c:catAx>
      <c:valAx>
        <c:axId val="10383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47232"/>
        <c:crosses val="autoZero"/>
        <c:crossBetween val="between"/>
      </c:valAx>
      <c:serAx>
        <c:axId val="103885440"/>
        <c:scaling>
          <c:orientation val="minMax"/>
        </c:scaling>
        <c:axPos val="b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38464"/>
        <c:crosses val="autoZero"/>
      </c:ser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2D37D8C-A6B3-4306-975D-B53CC5A459A4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C9CD98DB-2266-44C0-B149-4FB181E37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23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BCCBEBC-5D37-4BD8-8186-98AB15FE2ED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A216F18-89F8-4D78-BADC-43D87CEF2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45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16F18-89F8-4D78-BADC-43D87CEF27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6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489B-3BDF-40BA-B5AA-2C27B0B6FBE3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B375-33C7-4924-AE93-A253C055EE2D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1A7F-3AA8-4A12-933B-D6FDB081879E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75A6-3431-4654-AA0F-FEACFBEDA642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3C4E-9480-476A-82A9-81B5A112D45B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7F6-9C23-4007-ACCF-958CFAFD3542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AA9F-F94B-4E59-B2A4-A7920243E1BD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1E10-752C-4E87-BD3A-944727F15E95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9ED00-9E5E-4C5F-B697-F3D9ADE33B7C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3690-A91A-4D10-AB4E-D9AB480EA056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E713-0FD5-44F4-83C9-D05A0F853AE1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DD6B-EF2C-4234-BD31-B4E563E7427A}" type="datetime1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C:\Users\1\Desktop\презентация\Новая папка\фон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-20538"/>
            <a:ext cx="9144000" cy="5164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167614"/>
            <a:ext cx="914400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  <a:t>Создание участков исправительных центров </a:t>
            </a:r>
            <a:b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  <a:t>на базе объектов предприятий (организаций)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A9DF89-45B8-469C-8355-55A290416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828" y="1491630"/>
            <a:ext cx="1472343" cy="1551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E109F4-7422-4C5C-A080-DF1E02322078}"/>
              </a:ext>
            </a:extLst>
          </p:cNvPr>
          <p:cNvSpPr txBox="1"/>
          <p:nvPr/>
        </p:nvSpPr>
        <p:spPr>
          <a:xfrm>
            <a:off x="0" y="346741"/>
            <a:ext cx="9144000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latin typeface="Times New Roman" panose="02020603050405020304" pitchFamily="18" charset="0"/>
                <a:cs typeface="Times New Roman" pitchFamily="18" charset="0"/>
              </a:rPr>
              <a:t>Управление Федеральной службы исполнения наказаний                  по Мурманской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4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B28ACFE-190D-4F5D-91F9-0E70D3309C8E}"/>
              </a:ext>
            </a:extLst>
          </p:cNvPr>
          <p:cNvSpPr txBox="1">
            <a:spLocks/>
          </p:cNvSpPr>
          <p:nvPr/>
        </p:nvSpPr>
        <p:spPr>
          <a:xfrm>
            <a:off x="0" y="1804977"/>
            <a:ext cx="9144000" cy="29575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Принудительные работы – это социальный проект, применяется данный вид наказания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Российской Федерации с 1 января 2017 года. Целью принудительных работ является исправление и ресоциализация осужденных через обязательное привлечение их к труду.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Осужденные живут в общежитиях, привлекаются к труду в организациях любой организационно-правовой формы, в основном, на работах, не требующих специальных квалификаций. При этом они получают зарплату не ниже МРОТ и не вправе отказаться от предложенной работы.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Надзор за отбыванием наказания осужденными к принудительным работам осуществляется администрацией исправительного центра и состоит в наблюдении и контроле за поведением осужденных в исправительном центре, а также по месту работы путем ежедневных  проверок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использованием средств связи и ежемесячного посещения.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FFACB2-68BD-41C7-BC96-5164FEA3402F}"/>
              </a:ext>
            </a:extLst>
          </p:cNvPr>
          <p:cNvSpPr txBox="1">
            <a:spLocks/>
          </p:cNvSpPr>
          <p:nvPr/>
        </p:nvSpPr>
        <p:spPr>
          <a:xfrm>
            <a:off x="0" y="417483"/>
            <a:ext cx="9144000" cy="11319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 отбывания наказания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виде принудительных работ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7761" y="-56210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14B1EF5-DCB0-4745-8BBF-E92432332B08}"/>
              </a:ext>
            </a:extLst>
          </p:cNvPr>
          <p:cNvSpPr txBox="1">
            <a:spLocks/>
          </p:cNvSpPr>
          <p:nvPr/>
        </p:nvSpPr>
        <p:spPr>
          <a:xfrm>
            <a:off x="35560" y="1003852"/>
            <a:ext cx="9144000" cy="84794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На территории Мурманской области с 01.01.2019 функционирует ФКУ ИЦ-1 УФСИН (112 мест)                       в г. Оленегорске, с 15.11.2021 Участок ФКУ ИЦ-1 УФСИН в г. Кола на базе имущества ООО «СТ» (53 места).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8A916D6-E627-409F-AA5C-8BD7188ED94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9144000" cy="949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Исправительные центры региона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5847292-37DD-4C6B-BC2F-164891452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0184"/>
            <a:ext cx="2307899" cy="173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0DA4BEA-75E6-4987-9013-388F4B1FD5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770" y="1650336"/>
            <a:ext cx="2307899" cy="173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809AD-0CBA-45FF-9603-E1D0F9305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007" y="3429746"/>
            <a:ext cx="2287754" cy="17309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35E2727-9236-4AEE-AD52-7179838DBA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73" y="1650336"/>
            <a:ext cx="2307899" cy="17309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3B3FE77-927B-4BD8-94A4-686FA97C1B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352" y="3430184"/>
            <a:ext cx="2307899" cy="173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21438D5-3590-4822-B74A-91E862BE94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855" y="3430313"/>
            <a:ext cx="2307899" cy="173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8583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8A916D6-E627-409F-AA5C-8BD7188ED94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9144000" cy="949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Динамика назначения наказания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0704DE6-C03B-4316-B4B9-4D3DBAE6D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36844200"/>
              </p:ext>
            </p:extLst>
          </p:nvPr>
        </p:nvGraphicFramePr>
        <p:xfrm>
          <a:off x="1524000" y="99061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14B1EF5-DCB0-4745-8BBF-E92432332B08}"/>
              </a:ext>
            </a:extLst>
          </p:cNvPr>
          <p:cNvSpPr txBox="1">
            <a:spLocks/>
          </p:cNvSpPr>
          <p:nvPr/>
        </p:nvSpPr>
        <p:spPr>
          <a:xfrm>
            <a:off x="0" y="1147743"/>
            <a:ext cx="9144000" cy="377667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Постоянная численность работников, а также оперативная замена рабочей силы в случае необходимости</a:t>
            </a:r>
          </a:p>
          <a:p>
            <a:pPr>
              <a:lnSpc>
                <a:spcPct val="120000"/>
              </a:lnSpc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Государство берет часть расходов по обеспечению исправительного центра на себя, а прибыль 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этом полностью получает организация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Заработная</a:t>
            </a:r>
            <a:r>
              <a:rPr kumimoji="0" lang="ru-RU" sz="3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плата не ниже минимального размера оплаты труда. Отпуск продолжительностью 18 календарных дней, иные виды отпусков не предусмотрены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Высокая мотивация работников в качественном выполнении трудовой функции (в случае нарушения трудовой дисциплины действующим законодательством предусмотрена замена принудительных работ 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лишение свободы)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Осужденные не вправе отказаться от предложенной работы. Не требуется заключение трудового договора с осужденным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Организациям, квотирующим рабочие места для лиц данной категории, могут предоставляться субсидии для оплаты труда осужденных к принудительным работам, размер и порядок которых определяется органом исполнительной власти субъекта Российской Федерации самостоятельно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8A916D6-E627-409F-AA5C-8BD7188ED94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9144000" cy="949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Выгода для бизнеса</a:t>
            </a:r>
          </a:p>
        </p:txBody>
      </p:sp>
    </p:spTree>
    <p:extLst>
      <p:ext uri="{BB962C8B-B14F-4D97-AF65-F5344CB8AC3E}">
        <p14:creationId xmlns:p14="http://schemas.microsoft.com/office/powerpoint/2010/main" xmlns="" val="256070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35432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xmlns="" id="{F00943FF-74F9-43D2-8955-1DBC36D07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5801053"/>
              </p:ext>
            </p:extLst>
          </p:nvPr>
        </p:nvGraphicFramePr>
        <p:xfrm>
          <a:off x="190440" y="1695438"/>
          <a:ext cx="8746959" cy="3184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643">
                  <a:extLst>
                    <a:ext uri="{9D8B030D-6E8A-4147-A177-3AD203B41FA5}">
                      <a16:colId xmlns:a16="http://schemas.microsoft.com/office/drawing/2014/main" xmlns="" val="1888151870"/>
                    </a:ext>
                  </a:extLst>
                </a:gridCol>
                <a:gridCol w="3971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3479">
                  <a:extLst>
                    <a:ext uri="{9D8B030D-6E8A-4147-A177-3AD203B41FA5}">
                      <a16:colId xmlns:a16="http://schemas.microsoft.com/office/drawing/2014/main" xmlns="" val="3786327607"/>
                    </a:ext>
                  </a:extLst>
                </a:gridCol>
              </a:tblGrid>
              <a:tr h="2428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Организация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ФСИН России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38864670"/>
                  </a:ext>
                </a:extLst>
              </a:tr>
              <a:tr h="596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Предоставление отремонтированных</a:t>
                      </a:r>
                      <a:r>
                        <a:rPr lang="ru-RU" sz="1200" b="0" baseline="0" dirty="0"/>
                        <a:t> общежитий </a:t>
                      </a:r>
                      <a:br>
                        <a:rPr lang="ru-RU" sz="1200" b="0" baseline="0" dirty="0"/>
                      </a:br>
                      <a:r>
                        <a:rPr lang="ru-RU" sz="1200" b="0" baseline="0" dirty="0"/>
                        <a:t>с минимальным набором помещений: 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  <a:p>
                      <a:pPr algn="ctr"/>
                      <a:r>
                        <a:rPr lang="ru-RU" sz="1200" b="0" dirty="0"/>
                        <a:t>Кадровое обеспечение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(выделение</a:t>
                      </a:r>
                      <a:r>
                        <a:rPr lang="ru-RU" sz="1200" b="0" baseline="0" dirty="0"/>
                        <a:t> сотрудников для осуществления </a:t>
                      </a:r>
                      <a:br>
                        <a:rPr lang="ru-RU" sz="1200" b="0" baseline="0" dirty="0"/>
                      </a:br>
                      <a:r>
                        <a:rPr lang="ru-RU" sz="1200" b="0" baseline="0" dirty="0"/>
                        <a:t>постоянного надзора за осужденными в общежитии)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65886162"/>
                  </a:ext>
                </a:extLst>
              </a:tr>
              <a:tr h="5960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в том числе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/>
                        <a:t>с</a:t>
                      </a:r>
                      <a:r>
                        <a:rPr lang="ru-RU" sz="1200" b="0" dirty="0"/>
                        <a:t>анитарно-бытовые</a:t>
                      </a:r>
                      <a:r>
                        <a:rPr lang="ru-RU" sz="1200" b="0" baseline="0" dirty="0"/>
                        <a:t> </a:t>
                      </a:r>
                      <a:r>
                        <a:rPr lang="ru-RU" sz="1200" b="0" dirty="0"/>
                        <a:t>помещения 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958572176"/>
                  </a:ext>
                </a:extLst>
              </a:tr>
              <a:tr h="6897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помещения</a:t>
                      </a:r>
                      <a:r>
                        <a:rPr lang="ru-RU" sz="1200" b="0" baseline="0" dirty="0"/>
                        <a:t>, необходимыми для несения службы сотрудниками ИЦ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Технические средства надзора и контроля</a:t>
                      </a:r>
                    </a:p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8149278"/>
                  </a:ext>
                </a:extLst>
              </a:tr>
              <a:tr h="4194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Жилая площадь в расчете на одного осужденного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не менее 4-х кв. метров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  <a:p>
                      <a:pPr algn="ctr"/>
                      <a:r>
                        <a:rPr lang="ru-RU" sz="1200" b="0" dirty="0"/>
                        <a:t>Одежда,</a:t>
                      </a:r>
                      <a:r>
                        <a:rPr lang="ru-RU" sz="1200" b="0" baseline="0" dirty="0"/>
                        <a:t> обувь и питание</a:t>
                      </a:r>
                    </a:p>
                    <a:p>
                      <a:pPr algn="ctr"/>
                      <a:r>
                        <a:rPr lang="ru-RU" sz="1200" b="0" baseline="0" dirty="0"/>
                        <a:t>(при отсутствии у осужденных собственных средств)</a:t>
                      </a:r>
                      <a:endParaRPr lang="ru-RU" sz="1200" b="0" dirty="0"/>
                    </a:p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Оказывает содействие администрации ИЦ </a:t>
                      </a:r>
                      <a:br>
                        <a:rPr lang="ru-RU" sz="1200" b="0" dirty="0"/>
                      </a:br>
                      <a:r>
                        <a:rPr lang="ru-RU" sz="1200" b="0" dirty="0"/>
                        <a:t>в материально-бытовом и медико-санитарном обеспечении осужденных</a:t>
                      </a:r>
                      <a:r>
                        <a:rPr lang="ru-RU" sz="1200" b="0" baseline="0" dirty="0"/>
                        <a:t> к принудительным работам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4E951B4-DE0A-4FEE-91C5-CB6BC8F9C3E8}"/>
              </a:ext>
            </a:extLst>
          </p:cNvPr>
          <p:cNvSpPr txBox="1">
            <a:spLocks/>
          </p:cNvSpPr>
          <p:nvPr/>
        </p:nvSpPr>
        <p:spPr>
          <a:xfrm>
            <a:off x="0" y="307944"/>
            <a:ext cx="8951495" cy="123903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</a:t>
            </a:r>
            <a:r>
              <a:rPr lang="ru-RU" sz="4400" dirty="0">
                <a:latin typeface="+mj-lt"/>
                <a:ea typeface="+mj-ea"/>
                <a:cs typeface="+mj-cs"/>
              </a:rPr>
              <a:t>оборудованию общежития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передаваемого 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безвозмездное пользование, а также организации материально-бытового </a:t>
            </a:r>
            <a:r>
              <a:rPr lang="ru-RU" sz="4400" dirty="0">
                <a:latin typeface="+mj-lt"/>
                <a:ea typeface="+mj-ea"/>
                <a:cs typeface="+mj-cs"/>
              </a:rPr>
              <a:t>обеспечения осужденных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-3092" y="-4254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FFACB2-68BD-41C7-BC96-5164FEA3402F}"/>
              </a:ext>
            </a:extLst>
          </p:cNvPr>
          <p:cNvSpPr txBox="1">
            <a:spLocks/>
          </p:cNvSpPr>
          <p:nvPr/>
        </p:nvSpPr>
        <p:spPr>
          <a:xfrm>
            <a:off x="-3092" y="146333"/>
            <a:ext cx="9144000" cy="71410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Объекты для размещения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9386C3-5B27-4DDA-BB97-03B88F925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9" t="27706" r="10899" b="34564"/>
          <a:stretch/>
        </p:blipFill>
        <p:spPr>
          <a:xfrm>
            <a:off x="4892806" y="1086262"/>
            <a:ext cx="3606859" cy="1795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8CB156-031B-4F8C-A588-C90CF6BC65FE}"/>
              </a:ext>
            </a:extLst>
          </p:cNvPr>
          <p:cNvSpPr txBox="1"/>
          <p:nvPr/>
        </p:nvSpPr>
        <p:spPr>
          <a:xfrm>
            <a:off x="1023570" y="67371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Модульные конструкции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B513F3-7CCE-4968-9FB3-5A9AE8E96B5F}"/>
              </a:ext>
            </a:extLst>
          </p:cNvPr>
          <p:cNvSpPr txBox="1"/>
          <p:nvPr/>
        </p:nvSpPr>
        <p:spPr>
          <a:xfrm>
            <a:off x="5148064" y="67918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Капитальные строения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F90F28-CFEB-440B-9B74-904934D7A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313" y="1097711"/>
            <a:ext cx="3606858" cy="17938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13B5F0-722F-4200-8089-5A9497DF85FF}"/>
              </a:ext>
            </a:extLst>
          </p:cNvPr>
          <p:cNvSpPr txBox="1"/>
          <p:nvPr/>
        </p:nvSpPr>
        <p:spPr>
          <a:xfrm>
            <a:off x="683568" y="289158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Альтстрой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г. Зеленоград: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затраты: 61 млн. руб.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лимит: 186 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E6F11A-252E-468D-9381-FA9B948C35A7}"/>
              </a:ext>
            </a:extLst>
          </p:cNvPr>
          <p:cNvSpPr txBox="1"/>
          <p:nvPr/>
        </p:nvSpPr>
        <p:spPr>
          <a:xfrm>
            <a:off x="4839349" y="2862215"/>
            <a:ext cx="390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«Агро-Белогорье», Белгородская обл.: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затраты: 125 млн. руб.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лимит: 200 человек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FB51EE3-0F98-4AE1-ACF2-F8E7FC5B5C14}"/>
                  </a:ext>
                </a:extLst>
              </p:cNvPr>
              <p:cNvSpPr txBox="1"/>
              <p:nvPr/>
            </p:nvSpPr>
            <p:spPr>
              <a:xfrm>
                <a:off x="1475656" y="3847543"/>
                <a:ext cx="57054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Примерный расчет площади здания на 120 человек: 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жилые помещения: 480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b="0" i="1" dirty="0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помещения обслуживающего назначения: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 dirty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административные помещения: 180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 dirty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B51EE3-0F98-4AE1-ACF2-F8E7FC5B5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47543"/>
                <a:ext cx="5705441" cy="1077218"/>
              </a:xfrm>
              <a:prstGeom prst="rect">
                <a:avLst/>
              </a:prstGeom>
              <a:blipFill>
                <a:blip r:embed="rId5" cstate="print"/>
                <a:stretch>
                  <a:fillRect l="-534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xmlns="" id="{D075366F-CD9B-44A5-A600-3C2E35701F11}"/>
              </a:ext>
            </a:extLst>
          </p:cNvPr>
          <p:cNvSpPr/>
          <p:nvPr/>
        </p:nvSpPr>
        <p:spPr>
          <a:xfrm>
            <a:off x="5868144" y="4210654"/>
            <a:ext cx="288032" cy="5933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4B94E3B-87A3-46CE-84A0-2E720E2352F8}"/>
                  </a:ext>
                </a:extLst>
              </p:cNvPr>
              <p:cNvSpPr txBox="1"/>
              <p:nvPr/>
            </p:nvSpPr>
            <p:spPr>
              <a:xfrm>
                <a:off x="6210534" y="4338049"/>
                <a:ext cx="7998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i="1" dirty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6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B94E3B-87A3-46CE-84A0-2E720E235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534" y="4338049"/>
                <a:ext cx="799865" cy="338554"/>
              </a:xfrm>
              <a:prstGeom prst="rect">
                <a:avLst/>
              </a:prstGeom>
              <a:blipFill>
                <a:blip r:embed="rId6" cstate="print"/>
                <a:stretch>
                  <a:fillRect l="-4580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3955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\Desktop\презентация\Новая папка\Background-Fade-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-515"/>
            <a:ext cx="9144000" cy="51440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7CF32E-0CB8-463A-9CD1-7A2EAFAF5AC9}"/>
              </a:ext>
            </a:extLst>
          </p:cNvPr>
          <p:cNvSpPr txBox="1"/>
          <p:nvPr/>
        </p:nvSpPr>
        <p:spPr>
          <a:xfrm>
            <a:off x="701622" y="4105296"/>
            <a:ext cx="8442378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осужденный к принудительным работам должен получить не менее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от начисленной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ему заработной платы с учетом всех удержаний;</a:t>
            </a:r>
          </a:p>
          <a:p>
            <a:pPr>
              <a:buFont typeface="Wingdings" pitchFamily="2" charset="2"/>
              <a:buChar char="v"/>
            </a:pP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 удержания из заработной платы осужденных: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в доход государства от 5 до 20 %, оплата коммунальных услуг, питание  (при отсутствии собственных средств за счет государства).</a:t>
            </a:r>
          </a:p>
          <a:p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5A30308-3E45-4234-A51C-4397E9776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6272170"/>
              </p:ext>
            </p:extLst>
          </p:nvPr>
        </p:nvGraphicFramePr>
        <p:xfrm>
          <a:off x="519057" y="1074717"/>
          <a:ext cx="8361476" cy="28344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6843">
                  <a:extLst>
                    <a:ext uri="{9D8B030D-6E8A-4147-A177-3AD203B41FA5}">
                      <a16:colId xmlns:a16="http://schemas.microsoft.com/office/drawing/2014/main" xmlns="" val="1487986070"/>
                    </a:ext>
                  </a:extLst>
                </a:gridCol>
                <a:gridCol w="1466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8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Минимальный размер заработной платы на 2022 год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2493363"/>
                  </a:ext>
                </a:extLst>
              </a:tr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13 890</a:t>
                      </a:r>
                      <a:r>
                        <a:rPr lang="ru-RU" sz="1400" baseline="0" dirty="0"/>
                        <a:t> рубля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421248"/>
                  </a:ext>
                </a:extLst>
              </a:tr>
              <a:tr h="5789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Средняя заработная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плата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по России за 2021 год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Средняя з/п осужденных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к принудительным работам за 2021 год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2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 тыс. рублей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15,5 тыс. рублей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3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Примеры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</a:rPr>
                        <a:t> высокой заработной платы осужденных к принудительным работам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ООО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«Белгородские гранулированные корма»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224 тыс.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рублей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«Новгородский бекон»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 тыс. рублей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</a:t>
                      </a:r>
                      <a:r>
                        <a:rPr lang="ru-RU" sz="1400" dirty="0" err="1"/>
                        <a:t>Тихоокенская</a:t>
                      </a:r>
                      <a:r>
                        <a:rPr lang="ru-RU" sz="1400" dirty="0"/>
                        <a:t> градостроительная компания»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тыс.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рублей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3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</a:t>
                      </a:r>
                      <a:r>
                        <a:rPr lang="ru-RU" sz="1400" dirty="0" err="1"/>
                        <a:t>Родер</a:t>
                      </a:r>
                      <a:r>
                        <a:rPr lang="ru-RU" sz="1400" dirty="0"/>
                        <a:t>»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80 тыс. рублей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57327BD-4CE3-492D-A1AA-53DBA08C0E9E}"/>
              </a:ext>
            </a:extLst>
          </p:cNvPr>
          <p:cNvSpPr txBox="1">
            <a:spLocks/>
          </p:cNvSpPr>
          <p:nvPr/>
        </p:nvSpPr>
        <p:spPr>
          <a:xfrm>
            <a:off x="457200" y="558264"/>
            <a:ext cx="8229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может быть ниже размера минимальной заработной платы в РФ.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973E236-AB72-46AF-8F5E-C17A63A4B419}"/>
              </a:ext>
            </a:extLst>
          </p:cNvPr>
          <p:cNvSpPr txBox="1">
            <a:spLocks/>
          </p:cNvSpPr>
          <p:nvPr/>
        </p:nvSpPr>
        <p:spPr>
          <a:xfrm>
            <a:off x="0" y="161892"/>
            <a:ext cx="8894709" cy="5476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Заработная плата осужденных к принудительным работам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C:\Users\1\Desktop\презентация\Новая папка\фон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-20538"/>
            <a:ext cx="9144000" cy="5164038"/>
          </a:xfrm>
          <a:prstGeom prst="rect">
            <a:avLst/>
          </a:prstGeom>
          <a:noFill/>
        </p:spPr>
      </p:pic>
      <p:pic>
        <p:nvPicPr>
          <p:cNvPr id="6" name="Picture 2" descr="D:\Инфографика, рисунки и тп\Инфографика\Иконки\уи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2887"/>
            <a:ext cx="1404156" cy="11097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0" y="2279363"/>
            <a:ext cx="9144000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46772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060"/>
      </a:accent1>
      <a:accent2>
        <a:srgbClr val="0070C0"/>
      </a:accent2>
      <a:accent3>
        <a:srgbClr val="00B050"/>
      </a:accent3>
      <a:accent4>
        <a:srgbClr val="800080"/>
      </a:accent4>
      <a:accent5>
        <a:srgbClr val="FF0000"/>
      </a:accent5>
      <a:accent6>
        <a:srgbClr val="F79646"/>
      </a:accent6>
      <a:hlink>
        <a:srgbClr val="FFFF0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19050">
          <a:noFill/>
          <a:headEnd/>
          <a:tailEnd/>
        </a:ln>
        <a:effectLst>
          <a:outerShdw blurRad="165100" dist="25400" dir="1200000" sx="109000" sy="109000" algn="ctr" rotWithShape="0">
            <a:prstClr val="black">
              <a:alpha val="39000"/>
            </a:prstClr>
          </a:outerShdw>
        </a:effectLst>
      </a:spPr>
      <a:bodyPr/>
      <a:lstStyle>
        <a:defPPr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11051</TotalTime>
  <Words>309</Words>
  <Application>Microsoft Office PowerPoint</Application>
  <PresentationFormat>Экран (16:9)</PresentationFormat>
  <Paragraphs>78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FridkinaON</cp:lastModifiedBy>
  <cp:revision>1106</cp:revision>
  <dcterms:created xsi:type="dcterms:W3CDTF">2019-11-03T08:53:46Z</dcterms:created>
  <dcterms:modified xsi:type="dcterms:W3CDTF">2022-06-06T11:50:03Z</dcterms:modified>
</cp:coreProperties>
</file>